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def" i="de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def" i="de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def" i="de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def" i="de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def" i="de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def" i="de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868686"/>
        </a:fontRef>
        <a:srgbClr val="868686"/>
      </a:tcTxStyle>
      <a:tcStyle>
        <a:tcBdr>
          <a:left>
            <a:ln w="25400" cap="flat">
              <a:solidFill>
                <a:srgbClr val="5091C0"/>
              </a:solidFill>
              <a:prstDash val="solid"/>
              <a:miter lim="400000"/>
            </a:ln>
          </a:left>
          <a:right>
            <a:ln w="25400" cap="flat">
              <a:solidFill>
                <a:srgbClr val="5091C0"/>
              </a:solidFill>
              <a:prstDash val="solid"/>
              <a:miter lim="400000"/>
            </a:ln>
          </a:right>
          <a:top>
            <a:ln w="25400" cap="flat">
              <a:solidFill>
                <a:srgbClr val="5091C0"/>
              </a:solidFill>
              <a:prstDash val="solid"/>
              <a:miter lim="400000"/>
            </a:ln>
          </a:top>
          <a:bottom>
            <a:ln w="25400" cap="flat">
              <a:solidFill>
                <a:srgbClr val="5091C0"/>
              </a:solidFill>
              <a:prstDash val="solid"/>
              <a:miter lim="400000"/>
            </a:ln>
          </a:bottom>
          <a:insideH>
            <a:ln w="25400" cap="flat">
              <a:solidFill>
                <a:srgbClr val="5091C0"/>
              </a:solidFill>
              <a:prstDash val="solid"/>
              <a:miter lim="400000"/>
            </a:ln>
          </a:insideH>
          <a:insideV>
            <a:ln w="25400" cap="flat">
              <a:solidFill>
                <a:srgbClr val="5091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091C0"/>
              </a:solidFill>
              <a:prstDash val="solid"/>
              <a:miter lim="400000"/>
            </a:ln>
          </a:left>
          <a:right>
            <a:ln w="25400" cap="flat">
              <a:solidFill>
                <a:srgbClr val="5091C0"/>
              </a:solidFill>
              <a:prstDash val="solid"/>
              <a:miter lim="400000"/>
            </a:ln>
          </a:right>
          <a:top>
            <a:ln w="25400" cap="flat">
              <a:solidFill>
                <a:srgbClr val="5091C0"/>
              </a:solidFill>
              <a:prstDash val="solid"/>
              <a:miter lim="400000"/>
            </a:ln>
          </a:top>
          <a:bottom>
            <a:ln w="25400" cap="flat">
              <a:solidFill>
                <a:srgbClr val="5091C0"/>
              </a:solidFill>
              <a:prstDash val="solid"/>
              <a:miter lim="400000"/>
            </a:ln>
          </a:bottom>
          <a:insideH>
            <a:ln w="25400" cap="flat">
              <a:solidFill>
                <a:srgbClr val="5091C0"/>
              </a:solidFill>
              <a:prstDash val="solid"/>
              <a:miter lim="400000"/>
            </a:ln>
          </a:insideH>
          <a:insideV>
            <a:ln w="25400" cap="flat">
              <a:solidFill>
                <a:srgbClr val="5091C0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091C0"/>
              </a:solidFill>
              <a:prstDash val="solid"/>
              <a:miter lim="400000"/>
            </a:ln>
          </a:left>
          <a:right>
            <a:ln w="25400" cap="flat">
              <a:solidFill>
                <a:srgbClr val="5091C0"/>
              </a:solidFill>
              <a:prstDash val="solid"/>
              <a:miter lim="400000"/>
            </a:ln>
          </a:right>
          <a:top>
            <a:ln w="25400" cap="flat">
              <a:solidFill>
                <a:srgbClr val="5091C0"/>
              </a:solidFill>
              <a:prstDash val="solid"/>
              <a:miter lim="400000"/>
            </a:ln>
          </a:top>
          <a:bottom>
            <a:ln w="25400" cap="flat">
              <a:solidFill>
                <a:srgbClr val="5091C0"/>
              </a:solidFill>
              <a:prstDash val="solid"/>
              <a:miter lim="400000"/>
            </a:ln>
          </a:bottom>
          <a:insideH>
            <a:ln w="25400" cap="flat">
              <a:solidFill>
                <a:srgbClr val="5091C0"/>
              </a:solidFill>
              <a:prstDash val="solid"/>
              <a:miter lim="400000"/>
            </a:ln>
          </a:insideH>
          <a:insideV>
            <a:ln w="25400" cap="flat">
              <a:solidFill>
                <a:srgbClr val="5091C0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091C0"/>
              </a:solidFill>
              <a:prstDash val="solid"/>
              <a:miter lim="400000"/>
            </a:ln>
          </a:left>
          <a:right>
            <a:ln w="25400" cap="flat">
              <a:solidFill>
                <a:srgbClr val="5091C0"/>
              </a:solidFill>
              <a:prstDash val="solid"/>
              <a:miter lim="400000"/>
            </a:ln>
          </a:right>
          <a:top>
            <a:ln w="25400" cap="flat">
              <a:solidFill>
                <a:srgbClr val="5091C0"/>
              </a:solidFill>
              <a:prstDash val="solid"/>
              <a:miter lim="400000"/>
            </a:ln>
          </a:top>
          <a:bottom>
            <a:ln w="25400" cap="flat">
              <a:solidFill>
                <a:srgbClr val="5091C0"/>
              </a:solidFill>
              <a:prstDash val="solid"/>
              <a:miter lim="400000"/>
            </a:ln>
          </a:bottom>
          <a:insideH>
            <a:ln w="25400" cap="flat">
              <a:solidFill>
                <a:srgbClr val="5091C0"/>
              </a:solidFill>
              <a:prstDash val="solid"/>
              <a:miter lim="400000"/>
            </a:ln>
          </a:insideH>
          <a:insideV>
            <a:ln w="25400" cap="flat">
              <a:solidFill>
                <a:srgbClr val="5091C0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003300" y="4881033"/>
            <a:ext cx="11010904" cy="128"/>
          </a:xfrm>
          <a:prstGeom prst="line">
            <a:avLst/>
          </a:prstGeom>
          <a:ln w="12700">
            <a:solidFill>
              <a:srgbClr val="868686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1016000" y="1917700"/>
            <a:ext cx="10972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016000" y="5016500"/>
            <a:ext cx="10972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4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4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4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4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pic" sz="half" idx="13"/>
          </p:nvPr>
        </p:nvSpPr>
        <p:spPr>
          <a:xfrm>
            <a:off x="6642100" y="1054100"/>
            <a:ext cx="5892800" cy="7696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9" name="Shape 89"/>
          <p:cNvSpPr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381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400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400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400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400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pic" sz="quarter" idx="13"/>
          </p:nvPr>
        </p:nvSpPr>
        <p:spPr>
          <a:xfrm>
            <a:off x="7213600" y="2844800"/>
            <a:ext cx="42164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Shape 100"/>
          <p:cNvSpPr/>
          <p:nvPr>
            <p:ph type="body" sz="half" idx="1"/>
          </p:nvPr>
        </p:nvSpPr>
        <p:spPr>
          <a:xfrm>
            <a:off x="1270000" y="2768600"/>
            <a:ext cx="5046134" cy="5715000"/>
          </a:xfrm>
          <a:prstGeom prst="rect">
            <a:avLst/>
          </a:prstGeom>
        </p:spPr>
        <p:txBody>
          <a:bodyPr/>
          <a:lstStyle>
            <a:lvl1pPr marL="832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1pPr>
            <a:lvl2pPr marL="1276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2pPr>
            <a:lvl3pPr marL="1721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3pPr>
            <a:lvl4pPr marL="2165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4pPr>
            <a:lvl5pPr marL="2610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Shape 109"/>
          <p:cNvSpPr/>
          <p:nvPr>
            <p:ph type="body" sz="half" idx="1"/>
          </p:nvPr>
        </p:nvSpPr>
        <p:spPr>
          <a:xfrm>
            <a:off x="1270000" y="2768600"/>
            <a:ext cx="5046134" cy="5715000"/>
          </a:xfrm>
          <a:prstGeom prst="rect">
            <a:avLst/>
          </a:prstGeom>
        </p:spPr>
        <p:txBody>
          <a:bodyPr/>
          <a:lstStyle>
            <a:lvl1pPr marL="832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1pPr>
            <a:lvl2pPr marL="1276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2pPr>
            <a:lvl3pPr marL="1721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3pPr>
            <a:lvl4pPr marL="2165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4pPr>
            <a:lvl5pPr marL="2610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7772400" y="2768600"/>
            <a:ext cx="3966634" cy="5715000"/>
          </a:xfrm>
          <a:prstGeom prst="rect">
            <a:avLst/>
          </a:prstGeom>
        </p:spPr>
        <p:txBody>
          <a:bodyPr/>
          <a:lstStyle>
            <a:lvl1pPr marL="832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1pPr>
            <a:lvl2pPr marL="1276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2pPr>
            <a:lvl3pPr marL="1721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3pPr>
            <a:lvl4pPr marL="2165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4pPr>
            <a:lvl5pPr marL="2610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32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1pPr>
            <a:lvl2pPr marL="1276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2pPr>
            <a:lvl3pPr marL="1721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3pPr>
            <a:lvl4pPr marL="21656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4pPr>
            <a:lvl5pPr marL="2610100" indent="-514600">
              <a:spcBef>
                <a:spcPts val="3800"/>
              </a:spcBef>
              <a:buFont typeface="Gill Sans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pic" sz="half" idx="13"/>
          </p:nvPr>
        </p:nvSpPr>
        <p:spPr>
          <a:xfrm>
            <a:off x="3352800" y="1297652"/>
            <a:ext cx="6299200" cy="4699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270000" y="6489700"/>
            <a:ext cx="10464800" cy="279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Panoram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idx="13"/>
          </p:nvPr>
        </p:nvSpPr>
        <p:spPr>
          <a:xfrm>
            <a:off x="965200" y="1297652"/>
            <a:ext cx="11074400" cy="4699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1270000" y="6489700"/>
            <a:ext cx="10464800" cy="279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900" y="9271000"/>
            <a:ext cx="374904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9059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1pPr>
      <a:lvl2pPr marL="13504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2pPr>
      <a:lvl3pPr marL="17949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3pPr>
      <a:lvl4pPr marL="22394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4pPr>
      <a:lvl5pPr marL="26839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5pPr>
      <a:lvl6pPr marL="30395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6pPr>
      <a:lvl7pPr marL="33951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7pPr>
      <a:lvl8pPr marL="37507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8pPr>
      <a:lvl9pPr marL="4106386" marR="0" indent="-588486" algn="l" defTabSz="584200" rtl="0" latinLnBrk="0">
        <a:lnSpc>
          <a:spcPct val="100000"/>
        </a:lnSpc>
        <a:spcBef>
          <a:spcPts val="5000"/>
        </a:spcBef>
        <a:spcAft>
          <a:spcPts val="0"/>
        </a:spcAft>
        <a:buClrTx/>
        <a:buSzPct val="50000"/>
        <a:buFont typeface="Marker Felt"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68686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3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Termes Géographiques</a:t>
            </a:r>
          </a:p>
        </p:txBody>
      </p:sp>
      <p:sp>
        <p:nvSpPr>
          <p:cNvPr id="129" name="Shape 129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 peux-tu me dire de la terre?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canal</a:t>
            </a:r>
          </a:p>
        </p:txBody>
      </p:sp>
      <p:sp>
        <p:nvSpPr>
          <p:cNvPr id="165" name="Shape 16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 bra de mer.  Souvent joint deux mers différentes.</a:t>
            </a:r>
          </a:p>
          <a:p>
            <a:pPr marL="1276600">
              <a:buBlip>
                <a:blip r:embed="rId3"/>
              </a:buBlip>
            </a:pPr>
            <a:r>
              <a:t>Agamemnon Canal près de l’île de Nelson</a:t>
            </a:r>
          </a:p>
          <a:p>
            <a:pPr marL="1276600">
              <a:buBlip>
                <a:blip r:embed="rId3"/>
              </a:buBlip>
            </a:pPr>
            <a:r>
              <a:t>La Manche est un canal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marais (marécage)</a:t>
            </a:r>
          </a:p>
        </p:txBody>
      </p:sp>
      <p:sp>
        <p:nvSpPr>
          <p:cNvPr id="169" name="Shape 16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Région couverte par des eaux peu profondes et souvent couverte de végétation.  </a:t>
            </a:r>
          </a:p>
          <a:p>
            <a:pPr marL="1276600">
              <a:buBlip>
                <a:blip r:embed="rId3"/>
              </a:buBlip>
            </a:pPr>
            <a:r>
              <a:t>Est-ce que nous en avons ici à Pemberton?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11900" y="2540000"/>
            <a:ext cx="6277238" cy="5194300"/>
          </a:xfrm>
          <a:prstGeom prst="rect">
            <a:avLst/>
          </a:prstGeom>
        </p:spPr>
      </p:pic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Une mesa</a:t>
            </a:r>
          </a:p>
        </p:txBody>
      </p:sp>
      <p:sp>
        <p:nvSpPr>
          <p:cNvPr id="173" name="Shape 17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Une grande butte au sommet plat</a:t>
            </a:r>
          </a:p>
          <a:p>
            <a:pPr marL="1276600">
              <a:buBlip>
                <a:blip r:embed="rId3"/>
              </a:buBlip>
            </a:pPr>
            <a:r>
              <a:t>Se trouve souvent dans des endroits arides</a:t>
            </a:r>
          </a:p>
          <a:p>
            <a:pPr marL="1276600">
              <a:buBlip>
                <a:blip r:embed="rId3"/>
              </a:buBlip>
            </a:pPr>
            <a:r>
              <a:t>Mesa est un mot espagnol qui veut dire table.  Coincidence?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affluent</a:t>
            </a:r>
          </a:p>
        </p:txBody>
      </p:sp>
      <p:sp>
        <p:nvSpPr>
          <p:cNvPr id="177" name="Shape 17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Comme une branche sur un arbre, c'est un cours d’eau qui se jette dans une rivière</a:t>
            </a:r>
          </a:p>
          <a:p>
            <a:pPr marL="1276600">
              <a:buBlip>
                <a:blip r:embed="rId3"/>
              </a:buBlip>
            </a:pPr>
            <a:r>
              <a:t>Est-ce que vous avez vu des affluents?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Une péninsule</a:t>
            </a:r>
          </a:p>
        </p:txBody>
      </p:sp>
      <p:sp>
        <p:nvSpPr>
          <p:cNvPr id="181" name="Shape 181"/>
          <p:cNvSpPr/>
          <p:nvPr>
            <p:ph type="body" sz="half" idx="1"/>
          </p:nvPr>
        </p:nvSpPr>
        <p:spPr>
          <a:xfrm>
            <a:off x="1274233" y="2223891"/>
            <a:ext cx="5046134" cy="6384040"/>
          </a:xfrm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Aussi appelé une presqu’île, c’est une terre entourée de mer des trois côtes mais attachée à la terre.</a:t>
            </a:r>
          </a:p>
          <a:p>
            <a:pPr marL="1276600">
              <a:buBlip>
                <a:blip r:embed="rId3"/>
              </a:buBlip>
            </a:pPr>
            <a:r>
              <a:t>Connaissez-vous Saanich?</a:t>
            </a:r>
          </a:p>
          <a:p>
            <a:pPr marL="1276600">
              <a:buBlip>
                <a:blip r:embed="rId3"/>
              </a:buBlip>
            </a:pPr>
            <a:r>
              <a:t>La Bretagne est une péninsule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16700" y="3098800"/>
            <a:ext cx="5410200" cy="4152900"/>
          </a:xfrm>
          <a:prstGeom prst="rect">
            <a:avLst/>
          </a:prstGeom>
        </p:spPr>
      </p:pic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volcan</a:t>
            </a:r>
          </a:p>
        </p:txBody>
      </p:sp>
      <p:sp>
        <p:nvSpPr>
          <p:cNvPr id="185" name="Shape 18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Une montagne formée par la lave aillant un crater </a:t>
            </a:r>
          </a:p>
          <a:p>
            <a:pPr marL="1276600">
              <a:buBlip>
                <a:blip r:embed="rId3"/>
              </a:buBlip>
            </a:pPr>
            <a:r>
              <a:t>Avez-vous fait une randonnée sur un volcan? Je vous recommande Black Tusk.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91300" y="3276600"/>
            <a:ext cx="5727700" cy="4279900"/>
          </a:xfrm>
          <a:prstGeom prst="rect">
            <a:avLst/>
          </a:prstGeom>
        </p:spPr>
      </p:pic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Une plaine</a:t>
            </a:r>
          </a:p>
        </p:txBody>
      </p:sp>
      <p:sp>
        <p:nvSpPr>
          <p:cNvPr id="189" name="Shape 189"/>
          <p:cNvSpPr/>
          <p:nvPr>
            <p:ph type="body" sz="half" idx="1"/>
          </p:nvPr>
        </p:nvSpPr>
        <p:spPr>
          <a:xfrm>
            <a:off x="1274233" y="2559049"/>
            <a:ext cx="5046134" cy="6134101"/>
          </a:xfrm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 terrain de basse altitude, souvent sans beaucoup d’arbres et très plate</a:t>
            </a:r>
          </a:p>
          <a:p>
            <a:pPr marL="1276600">
              <a:buBlip>
                <a:blip r:embed="rId3"/>
              </a:buBlip>
            </a:pPr>
            <a:r>
              <a:t>Êtes-vous allés aux Grandes plaines aussi connues en tant que Les Prairies canadiennes?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3136900"/>
            <a:ext cx="5030001" cy="7162800"/>
          </a:xfrm>
          <a:prstGeom prst="rect">
            <a:avLst/>
          </a:prstGeom>
        </p:spPr>
      </p:pic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Une vallée</a:t>
            </a:r>
          </a:p>
        </p:txBody>
      </p:sp>
      <p:sp>
        <p:nvSpPr>
          <p:cNvPr id="193" name="Shape 19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La terre creusée par un cours d’eau ou par un glacier aillant des collines ou des montagnes deux deux côtés</a:t>
            </a:r>
          </a:p>
          <a:p>
            <a:pPr marL="1276600">
              <a:buBlip>
                <a:blip r:embed="rId3"/>
              </a:buBlip>
            </a:pPr>
            <a:r>
              <a:t>Sommes-nous dans une vallée?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Une savane</a:t>
            </a:r>
          </a:p>
        </p:txBody>
      </p:sp>
      <p:sp>
        <p:nvSpPr>
          <p:cNvPr id="197" name="Shape 197"/>
          <p:cNvSpPr/>
          <p:nvPr>
            <p:ph type="body" sz="half" idx="1"/>
          </p:nvPr>
        </p:nvSpPr>
        <p:spPr>
          <a:xfrm>
            <a:off x="1274233" y="2165003"/>
            <a:ext cx="5046134" cy="6922194"/>
          </a:xfrm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Des plaines dans des pays tropicaux aillant de longues saisons sèches</a:t>
            </a:r>
          </a:p>
          <a:p>
            <a:pPr marL="1276600">
              <a:buBlip>
                <a:blip r:embed="rId3"/>
              </a:buBlip>
            </a:pPr>
            <a:r>
              <a:t>Se trouve peut d’arbre et beaucoup d’herbe</a:t>
            </a:r>
          </a:p>
          <a:p>
            <a:pPr marL="1276600">
              <a:buBlip>
                <a:blip r:embed="rId3"/>
              </a:buBlip>
            </a:pPr>
            <a:r>
              <a:t>Avons-nous des savanes au Canada?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détroit</a:t>
            </a:r>
          </a:p>
        </p:txBody>
      </p:sp>
      <p:sp>
        <p:nvSpPr>
          <p:cNvPr id="201" name="Shape 20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Une passage étroit qui connect deux étendues d’eaux</a:t>
            </a:r>
          </a:p>
          <a:p>
            <a:pPr marL="1276600">
              <a:buBlip>
                <a:blip r:embed="rId3"/>
              </a:buBlip>
            </a:pPr>
            <a:r>
              <a:t>Des milliers de personnes prennent le bateau à travers le Strait of Georgia.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archipel</a:t>
            </a:r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 group de petits îles </a:t>
            </a:r>
          </a:p>
          <a:p>
            <a:pPr marL="1276600">
              <a:buBlip>
                <a:blip r:embed="rId3"/>
              </a:buBlip>
            </a:pPr>
            <a:r>
              <a:t>Au Canada, Les îles de Queen Elizabeth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switch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1270000" y="-3556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Question Rapide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1270000" y="1346200"/>
            <a:ext cx="10464800" cy="8432800"/>
          </a:xfrm>
          <a:prstGeom prst="rect">
            <a:avLst/>
          </a:prstGeom>
        </p:spPr>
        <p:txBody>
          <a:bodyPr/>
          <a:lstStyle/>
          <a:p>
            <a:pPr marL="1350486">
              <a:buBlip>
                <a:blip r:embed="rId2"/>
              </a:buBlip>
            </a:pPr>
            <a:r>
              <a:t>Quelle est la difference entre une plaine et une savane?</a:t>
            </a:r>
          </a:p>
          <a:p>
            <a:pPr marL="1350486">
              <a:buBlip>
                <a:blip r:embed="rId2"/>
              </a:buBlip>
            </a:pPr>
            <a:r>
              <a:t>Quelle est la difference entre un cap et une péninsule?</a:t>
            </a:r>
          </a:p>
          <a:p>
            <a:pPr marL="1350486">
              <a:buBlip>
                <a:blip r:embed="rId2"/>
              </a:buBlip>
            </a:pPr>
            <a:r>
              <a:t>Quelle est la difference entre une butte et une mesa?</a:t>
            </a:r>
          </a:p>
          <a:p>
            <a:pPr marL="1350486">
              <a:buBlip>
                <a:blip r:embed="rId2"/>
              </a:buBlip>
            </a:pPr>
            <a:r>
              <a:t>Quelle est la difference entre un canal et un détroit???</a:t>
            </a:r>
          </a:p>
          <a:p>
            <a:pPr marL="1350486">
              <a:buBlip>
                <a:blip r:embed="rId2"/>
              </a:buBlip>
            </a:pPr>
            <a:r>
              <a:t>Quelle est la difference entre un fjord et une vallée?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fjord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Une vallée érodée par un glacier avançant de la montagne à la mère</a:t>
            </a:r>
          </a:p>
          <a:p>
            <a:pPr marL="1276600">
              <a:buBlip>
                <a:blip r:embed="rId3"/>
              </a:buBlip>
            </a:pPr>
            <a:r>
              <a:t>Pentes raides et vallée profondes</a:t>
            </a:r>
          </a:p>
          <a:p>
            <a:pPr marL="1276600">
              <a:buBlip>
                <a:blip r:embed="rId3"/>
              </a:buBlip>
            </a:pPr>
            <a:r>
              <a:t>Howe Sound, CB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99250" y="3048000"/>
            <a:ext cx="5651500" cy="5069014"/>
          </a:xfrm>
          <a:prstGeom prst="rect">
            <a:avLst/>
          </a:prstGeom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atoll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Type d’île corallienne souvent en forme circulaire </a:t>
            </a:r>
          </a:p>
          <a:p>
            <a:pPr marL="1276600">
              <a:buBlip>
                <a:blip r:embed="rId3"/>
              </a:buBlip>
            </a:pPr>
            <a:r>
              <a:t>La plupart sont dans l’océan Pacifique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glacier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Une rivière de glace très lente</a:t>
            </a:r>
          </a:p>
          <a:p>
            <a:pPr marL="1276600">
              <a:buBlip>
                <a:blip r:embed="rId3"/>
              </a:buBlip>
            </a:pPr>
            <a:r>
              <a:t>On en a beaucoup au Canada!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Une butte ou une motte</a:t>
            </a:r>
          </a:p>
        </p:txBody>
      </p:sp>
      <p:sp>
        <p:nvSpPr>
          <p:cNvPr id="149" name="Shape 14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Une colline isolée, des côtés bien raides et avec un sommet plat</a:t>
            </a:r>
          </a:p>
          <a:p>
            <a:pPr marL="1276600">
              <a:buBlip>
                <a:blip r:embed="rId3"/>
              </a:buBlip>
            </a:pPr>
            <a:r>
              <a:t>Il y en a beaucoup aux États-Unis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09874" y="3284173"/>
            <a:ext cx="3632201" cy="5293453"/>
          </a:xfrm>
          <a:prstGeom prst="rect">
            <a:avLst/>
          </a:prstGeom>
        </p:spPr>
      </p:pic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golfe</a:t>
            </a:r>
          </a:p>
        </p:txBody>
      </p:sp>
      <p:sp>
        <p:nvSpPr>
          <p:cNvPr id="153" name="Shape 15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Une mer des terres avec une petite embouchure</a:t>
            </a:r>
          </a:p>
          <a:p>
            <a:pPr marL="1276600">
              <a:buBlip>
                <a:blip r:embed="rId3"/>
              </a:buBlip>
            </a:pPr>
            <a:r>
              <a:t>Partie de mer avancé dans les terres</a:t>
            </a:r>
          </a:p>
          <a:p>
            <a:pPr marL="1276600">
              <a:buBlip>
                <a:blip r:embed="rId3"/>
              </a:buBlip>
            </a:pPr>
            <a:r>
              <a:t>Plus grand qu’une baie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cap</a:t>
            </a:r>
          </a:p>
        </p:txBody>
      </p:sp>
      <p:sp>
        <p:nvSpPr>
          <p:cNvPr id="157" name="Shape 15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Une partie de terre qui se jète dans la mer ou une grande étendue d’eau</a:t>
            </a:r>
          </a:p>
          <a:p>
            <a:pPr marL="1276600">
              <a:buBlip>
                <a:blip r:embed="rId3"/>
              </a:buBlip>
            </a:pPr>
            <a:r>
              <a:t>Connaissez-vous le Cap Breton, Canada?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00900" y="2489200"/>
            <a:ext cx="4241800" cy="6108700"/>
          </a:xfrm>
          <a:prstGeom prst="rect">
            <a:avLst/>
          </a:prstGeom>
        </p:spPr>
      </p:pic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 isthme</a:t>
            </a:r>
          </a:p>
        </p:txBody>
      </p:sp>
      <p:sp>
        <p:nvSpPr>
          <p:cNvPr id="161" name="Shape 16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1276600">
              <a:buBlip>
                <a:blip r:embed="rId3"/>
              </a:buBlip>
            </a:pPr>
            <a:r>
              <a:t>Comme un pont, une terre étroite qui réunit deux grandes étandues de terre.</a:t>
            </a:r>
          </a:p>
          <a:p>
            <a:pPr marL="1276600">
              <a:buBlip>
                <a:blip r:embed="rId3"/>
              </a:buBlip>
            </a:pPr>
            <a:r>
              <a:t>En CB, L’Isthmus de Sechelt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850048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